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9"/>
  </p:normalViewPr>
  <p:slideViewPr>
    <p:cSldViewPr snapToGrid="0">
      <p:cViewPr varScale="1">
        <p:scale>
          <a:sx n="100" d="100"/>
          <a:sy n="100" d="100"/>
        </p:scale>
        <p:origin x="90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7" name="Google Shape;14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5" name="Google Shape;15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61" name="Google Shape;16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4" name="Google Shape;17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5" name="Google Shape;19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02" name="Google Shape;20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09" name="Google Shape;20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31" name="Google Shape;23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38" name="Google Shape;23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58" name="Google Shape;25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5" name="Google Shape;1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1" name="Google Shape;1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016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alibri"/>
              <a:buNone/>
            </a:pPr>
            <a:r>
              <a:rPr lang="en-US" sz="9600" b="1" i="1"/>
              <a:t>How Do I </a:t>
            </a:r>
            <a:br>
              <a:rPr lang="en-US" sz="9600" b="1" i="1"/>
            </a:br>
            <a:r>
              <a:rPr lang="en-US" sz="9600" b="1" i="1"/>
              <a:t>Refresh Others?</a:t>
            </a:r>
            <a:endParaRPr sz="9600"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"/>
          </p:nvPr>
        </p:nvSpPr>
        <p:spPr>
          <a:xfrm>
            <a:off x="5955957" y="4483487"/>
            <a:ext cx="526397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b="1" i="1"/>
              <a:t>1 Corinthians 16: 17-18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b="1" i="1"/>
              <a:t>哥林多前书16:17-18</a:t>
            </a:r>
            <a:endParaRPr sz="360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669" y="3602038"/>
            <a:ext cx="4933630" cy="325596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/>
        </p:nvSpPr>
        <p:spPr>
          <a:xfrm>
            <a:off x="5255053" y="3065639"/>
            <a:ext cx="6623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怎样使人</a:t>
            </a:r>
            <a:r>
              <a:rPr lang="en-U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灵</a:t>
            </a:r>
            <a:r>
              <a:rPr lang="en-US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里快活？</a:t>
            </a: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body" idx="1"/>
          </p:nvPr>
        </p:nvSpPr>
        <p:spPr>
          <a:xfrm>
            <a:off x="838200" y="733168"/>
            <a:ext cx="5181600" cy="5443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sz="4400" b="1"/>
              <a:t>FACE CHECK</a:t>
            </a:r>
            <a:r>
              <a:rPr lang="en-US" sz="4400"/>
              <a:t> </a:t>
            </a:r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body" idx="2"/>
          </p:nvPr>
        </p:nvSpPr>
        <p:spPr>
          <a:xfrm>
            <a:off x="6746788" y="733168"/>
            <a:ext cx="4607011" cy="5443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sz="4400" b="1"/>
              <a:t>ATTITUDE CHECK</a:t>
            </a:r>
            <a:r>
              <a:rPr lang="en-US" sz="4400"/>
              <a:t>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51" name="Google Shape;15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9000" y="1971121"/>
            <a:ext cx="4480948" cy="4480948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/>
          <p:nvPr/>
        </p:nvSpPr>
        <p:spPr>
          <a:xfrm>
            <a:off x="963427" y="1390487"/>
            <a:ext cx="102802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表情                                                  态度</a:t>
            </a: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>
            <a:spLocks noGrp="1"/>
          </p:cNvSpPr>
          <p:nvPr>
            <p:ph type="title"/>
          </p:nvPr>
        </p:nvSpPr>
        <p:spPr>
          <a:xfrm>
            <a:off x="569298" y="372256"/>
            <a:ext cx="10783809" cy="2222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 u="sng"/>
              <a:t>YOUR PRESENCE COMMUNICATES TO OTHERS</a:t>
            </a:r>
            <a:r>
              <a:rPr lang="en-US" sz="4000"/>
              <a:t>你的同在对其他人这样说：</a:t>
            </a:r>
            <a:endParaRPr sz="4000"/>
          </a:p>
        </p:txBody>
      </p:sp>
      <p:sp>
        <p:nvSpPr>
          <p:cNvPr id="158" name="Google Shape;158;p23"/>
          <p:cNvSpPr txBox="1">
            <a:spLocks noGrp="1"/>
          </p:cNvSpPr>
          <p:nvPr>
            <p:ph type="body" idx="1"/>
          </p:nvPr>
        </p:nvSpPr>
        <p:spPr>
          <a:xfrm>
            <a:off x="838200" y="2627869"/>
            <a:ext cx="9923714" cy="3549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r>
              <a:rPr lang="en-US" sz="5400" b="1"/>
              <a:t>B.) You are not alone.</a:t>
            </a:r>
            <a:endParaRPr sz="5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</a:pPr>
            <a:r>
              <a:rPr lang="en-US" sz="5400"/>
              <a:t>“We are in this together.”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你不是一个人，我们一起来面对</a:t>
            </a:r>
            <a:endParaRPr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5400" u="sng"/>
              <a:t>YOUR PRESENCE COMMUNICATES TO OTHERS</a:t>
            </a:r>
            <a:r>
              <a:rPr lang="en-US" sz="5400"/>
              <a:t>你的同在对其他人这样说：</a:t>
            </a:r>
            <a:endParaRPr sz="5400"/>
          </a:p>
        </p:txBody>
      </p:sp>
      <p:sp>
        <p:nvSpPr>
          <p:cNvPr id="164" name="Google Shape;164;p24"/>
          <p:cNvSpPr txBox="1">
            <a:spLocks noGrp="1"/>
          </p:cNvSpPr>
          <p:nvPr>
            <p:ph type="body" idx="1"/>
          </p:nvPr>
        </p:nvSpPr>
        <p:spPr>
          <a:xfrm>
            <a:off x="838200" y="2133599"/>
            <a:ext cx="10515600" cy="404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None/>
            </a:pPr>
            <a:r>
              <a:rPr lang="en-US" sz="5400" b="1"/>
              <a:t>C.) I love you.</a:t>
            </a:r>
            <a:endParaRPr sz="5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</a:pPr>
            <a:r>
              <a:rPr lang="en-US" sz="5400"/>
              <a:t>“I care for you.”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我爱你，我关心你</a:t>
            </a:r>
            <a:endParaRPr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>
            <a:spLocks noGrp="1"/>
          </p:cNvSpPr>
          <p:nvPr>
            <p:ph type="title"/>
          </p:nvPr>
        </p:nvSpPr>
        <p:spPr>
          <a:xfrm>
            <a:off x="493273" y="3967017"/>
            <a:ext cx="10515600" cy="274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</a:pPr>
            <a:r>
              <a:rPr lang="en-US" sz="4200" b="1"/>
              <a:t>上帝想要你灵里快活</a:t>
            </a:r>
            <a:br>
              <a:rPr lang="en-US" sz="4200" b="1"/>
            </a:br>
            <a:r>
              <a:rPr lang="en-US" sz="4200" b="1"/>
              <a:t>上帝想让你帮助他人灵里快活</a:t>
            </a:r>
            <a:br>
              <a:rPr lang="en-US" sz="4200" b="1"/>
            </a:br>
            <a:r>
              <a:rPr lang="en-US" sz="4200" b="1"/>
              <a:t>你怎么做到呢？</a:t>
            </a:r>
            <a:br>
              <a:rPr lang="en-US" sz="4200" b="1"/>
            </a:br>
            <a:r>
              <a:rPr lang="en-US" sz="4200" b="1"/>
              <a:t>来到——出现—— 你的同在</a:t>
            </a:r>
            <a:endParaRPr sz="4200" b="1"/>
          </a:p>
        </p:txBody>
      </p:sp>
      <p:sp>
        <p:nvSpPr>
          <p:cNvPr id="170" name="Google Shape;170;p25"/>
          <p:cNvSpPr txBox="1">
            <a:spLocks noGrp="1"/>
          </p:cNvSpPr>
          <p:nvPr>
            <p:ph type="body" idx="1"/>
          </p:nvPr>
        </p:nvSpPr>
        <p:spPr>
          <a:xfrm>
            <a:off x="524630" y="294646"/>
            <a:ext cx="10515600" cy="4299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sz="4400" u="sng"/>
              <a:t>SUMMARY:</a:t>
            </a:r>
            <a:endParaRPr sz="4400"/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</a:pPr>
            <a:r>
              <a:rPr lang="en-US" sz="4400"/>
              <a:t>GOD WANTS YOU TO BE REFRESHED</a:t>
            </a:r>
            <a:endParaRPr/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</a:pPr>
            <a:r>
              <a:rPr lang="en-US" sz="4400"/>
              <a:t>GOD WANTS YOU TO REFRESH OTHERS.</a:t>
            </a:r>
            <a:endParaRPr/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</a:pPr>
            <a:r>
              <a:rPr lang="en-US" sz="4400"/>
              <a:t>HOW DO YOU DO THAT?</a:t>
            </a:r>
            <a:endParaRPr/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</a:pPr>
            <a:r>
              <a:rPr lang="en-US" sz="4400"/>
              <a:t>ARRIVE – SHOW UP – GIVE YOUR PRESENCE.</a:t>
            </a:r>
            <a:endParaRPr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endParaRPr sz="4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71" name="Google Shape;17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3146" y="156310"/>
            <a:ext cx="1920025" cy="1499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>
            <a:spLocks noGrp="1"/>
          </p:cNvSpPr>
          <p:nvPr>
            <p:ph type="title"/>
          </p:nvPr>
        </p:nvSpPr>
        <p:spPr>
          <a:xfrm>
            <a:off x="284650" y="168050"/>
            <a:ext cx="12064800" cy="29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b="1" u="sng"/>
              <a:t>How did They Refresh Others?</a:t>
            </a:r>
            <a:br>
              <a:rPr lang="en-US"/>
            </a:br>
            <a:r>
              <a:rPr lang="en-US" b="1" u="sng"/>
              <a:t>How do You Refresh Others?</a:t>
            </a:r>
            <a:br>
              <a:rPr lang="en-US" b="1" u="sng"/>
            </a:br>
            <a:r>
              <a:rPr lang="en-US" sz="3843"/>
              <a:t>他们是怎样使人灵里快活的？我们应该怎样使他人灵里快活？</a:t>
            </a:r>
            <a:br>
              <a:rPr lang="en-US"/>
            </a:br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body" idx="1"/>
          </p:nvPr>
        </p:nvSpPr>
        <p:spPr>
          <a:xfrm>
            <a:off x="300327" y="2389534"/>
            <a:ext cx="11069151" cy="4101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5400" b="1"/>
              <a:t>2.) </a:t>
            </a:r>
            <a:r>
              <a:rPr lang="en-US" sz="5400" b="1">
                <a:solidFill>
                  <a:srgbClr val="3366FF"/>
                </a:solidFill>
              </a:rPr>
              <a:t>They supplied </a:t>
            </a:r>
            <a:r>
              <a:rPr lang="en-US" sz="5400" b="1"/>
              <a:t>(16:17b)</a:t>
            </a:r>
            <a:endParaRPr sz="5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600" b="1" i="1"/>
              <a:t>“because they have supplied what was lacking from you.” 16:17b</a:t>
            </a:r>
            <a:endParaRPr sz="3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600"/>
              <a:t>因為你們待我有不及之處，他們補上了。</a:t>
            </a:r>
            <a:endParaRPr/>
          </a:p>
          <a:p>
            <a:pPr marL="228600" lvl="0" indent="-1714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600"/>
          </a:p>
          <a:p>
            <a:pPr marL="228600" lvl="0" indent="-31718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5400" b="1"/>
              <a:t>YOU SUPPLY.</a:t>
            </a:r>
            <a:endParaRPr/>
          </a:p>
          <a:p>
            <a:pPr marL="228600" lvl="0" indent="-3054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5200" b="1"/>
              <a:t>给予</a:t>
            </a:r>
            <a:endParaRPr sz="5200" b="1"/>
          </a:p>
        </p:txBody>
      </p:sp>
      <p:pic>
        <p:nvPicPr>
          <p:cNvPr id="178" name="Google Shape;17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89918" y="3722563"/>
            <a:ext cx="3580060" cy="2796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85" name="Google Shape;18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"/>
            <a:ext cx="12192000" cy="7426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91" name="Google Shape;19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92" name="Google Shape;19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3111" y="197708"/>
            <a:ext cx="8859754" cy="6310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u="sng"/>
              <a:t>TRUTH ABOUT ME</a:t>
            </a:r>
            <a:endParaRPr/>
          </a:p>
        </p:txBody>
      </p:sp>
      <p:sp>
        <p:nvSpPr>
          <p:cNvPr id="198" name="Google Shape;198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534665" cy="4699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5400" b="1"/>
              <a:t>“I AM NOT FULL / I AM IN NEED”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4000" b="1"/>
              <a:t>我不满足/我有需要</a:t>
            </a:r>
            <a:endParaRPr sz="4000" b="1"/>
          </a:p>
          <a:p>
            <a:pPr marL="228600" lvl="0" indent="-31718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5400" b="1"/>
              <a:t>I NEED GOD.</a:t>
            </a:r>
            <a:endParaRPr/>
          </a:p>
          <a:p>
            <a:pPr marL="228600" lvl="0" indent="-31718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5400" b="1"/>
              <a:t>I NEED OTHERS</a:t>
            </a:r>
            <a:endParaRPr sz="5400"/>
          </a:p>
          <a:p>
            <a:pPr marL="228600" lvl="0" indent="-25257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4300"/>
              <a:t>我需要神</a:t>
            </a:r>
            <a:endParaRPr sz="4300"/>
          </a:p>
          <a:p>
            <a:pPr marL="228600" lvl="0" indent="-25257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4300"/>
              <a:t>我需要他人</a:t>
            </a:r>
            <a:endParaRPr sz="430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199" name="Google Shape;19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86599" y="1448593"/>
            <a:ext cx="5520617" cy="5520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0"/>
          <p:cNvSpPr txBox="1">
            <a:spLocks noGrp="1"/>
          </p:cNvSpPr>
          <p:nvPr>
            <p:ph type="title"/>
          </p:nvPr>
        </p:nvSpPr>
        <p:spPr>
          <a:xfrm>
            <a:off x="383181" y="365125"/>
            <a:ext cx="115501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u="sng"/>
              <a:t>TRUTH ABOUT PEOPLE AND SUPPLY: </a:t>
            </a:r>
            <a:r>
              <a:rPr lang="en-US" sz="3600"/>
              <a:t>有关人和供给的事实：</a:t>
            </a:r>
            <a:endParaRPr sz="3600"/>
          </a:p>
        </p:txBody>
      </p:sp>
      <p:sp>
        <p:nvSpPr>
          <p:cNvPr id="205" name="Google Shape;205;p30"/>
          <p:cNvSpPr txBox="1">
            <a:spLocks noGrp="1"/>
          </p:cNvSpPr>
          <p:nvPr>
            <p:ph type="body" idx="1"/>
          </p:nvPr>
        </p:nvSpPr>
        <p:spPr>
          <a:xfrm>
            <a:off x="492661" y="1515762"/>
            <a:ext cx="11699339" cy="466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b="1"/>
              <a:t>1.) Not everyone will fill you up. 并不是人人都能满足你</a:t>
            </a: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b="1"/>
              <a:t>2.) Different people will fill you up in different ways.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b="1"/>
              <a:t>     不同的人满足你不同的需要</a:t>
            </a:r>
            <a:endParaRPr sz="36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06" name="Google Shape;20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3644" y="3366261"/>
            <a:ext cx="6207533" cy="3491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 txBox="1">
            <a:spLocks noGrp="1"/>
          </p:cNvSpPr>
          <p:nvPr>
            <p:ph type="title"/>
          </p:nvPr>
        </p:nvSpPr>
        <p:spPr>
          <a:xfrm>
            <a:off x="0" y="-112432"/>
            <a:ext cx="120567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u="sng"/>
              <a:t>TRUTH ABOUT PEOPLE AND SUPPLY:</a:t>
            </a:r>
            <a:r>
              <a:rPr lang="en-US" sz="3600"/>
              <a:t>有关人和供给的事实：</a:t>
            </a:r>
            <a:endParaRPr sz="3600"/>
          </a:p>
        </p:txBody>
      </p:sp>
      <p:sp>
        <p:nvSpPr>
          <p:cNvPr id="212" name="Google Shape;212;p31"/>
          <p:cNvSpPr txBox="1">
            <a:spLocks noGrp="1"/>
          </p:cNvSpPr>
          <p:nvPr>
            <p:ph type="body" idx="1"/>
          </p:nvPr>
        </p:nvSpPr>
        <p:spPr>
          <a:xfrm>
            <a:off x="186117" y="846715"/>
            <a:ext cx="6033451" cy="601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400" b="1"/>
              <a:t>3.) Different types of people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400" b="1"/>
              <a:t>        不同类型的人</a:t>
            </a:r>
            <a:endParaRPr sz="3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a.) Some people fill you up.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有的人满足你的需要</a:t>
            </a: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b.) Some people will not fill you up (neutral).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有的人不能满足你的需要</a:t>
            </a: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c.) Some people drain you.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有的人带来负面影响</a:t>
            </a: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d.) Some people will do all three.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500"/>
              <a:t>有的人三者具备：既可以满足你的需要，或不可以满足你的需要，还会带来负面影响。</a:t>
            </a:r>
            <a:endParaRPr sz="35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600"/>
          </a:p>
          <a:p>
            <a:pPr marL="228600" lvl="0" indent="-4508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400"/>
          </a:p>
        </p:txBody>
      </p:sp>
      <p:pic>
        <p:nvPicPr>
          <p:cNvPr id="213" name="Google Shape;21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9568" y="1690688"/>
            <a:ext cx="5750181" cy="4652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>
            <a:off x="7321863" y="1975667"/>
            <a:ext cx="4625161" cy="2696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神奇的唇膏新品能助你减肥…</a:t>
            </a:r>
            <a:endParaRPr/>
          </a:p>
        </p:txBody>
      </p:sp>
      <p:pic>
        <p:nvPicPr>
          <p:cNvPr id="97" name="Google Shape;97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445847" y="365125"/>
            <a:ext cx="4656517" cy="6068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2"/>
          <p:cNvSpPr txBox="1">
            <a:spLocks noGrp="1"/>
          </p:cNvSpPr>
          <p:nvPr>
            <p:ph type="title"/>
          </p:nvPr>
        </p:nvSpPr>
        <p:spPr>
          <a:xfrm>
            <a:off x="633101" y="638136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19" name="Google Shape;219;p32"/>
          <p:cNvSpPr txBox="1">
            <a:spLocks noGrp="1"/>
          </p:cNvSpPr>
          <p:nvPr>
            <p:ph type="body" idx="1"/>
          </p:nvPr>
        </p:nvSpPr>
        <p:spPr>
          <a:xfrm>
            <a:off x="5422285" y="422221"/>
            <a:ext cx="6578388" cy="5604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 </a:t>
            </a:r>
            <a:r>
              <a:rPr lang="en-US" sz="3600" b="1" u="sng"/>
              <a:t>WAYS TO SUPPLY 供应的方法</a:t>
            </a:r>
            <a:endParaRPr sz="3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SMILE    微笑</a:t>
            </a:r>
            <a:endParaRPr sz="3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ENCOURAGE OTHERS 鼓励</a:t>
            </a:r>
            <a:endParaRPr sz="3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PRAY FOR OTHERS  祷告</a:t>
            </a:r>
            <a:endParaRPr sz="3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LISTEN TO OTHERS  聆听</a:t>
            </a:r>
            <a:endParaRPr sz="3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POINT OTHERS TO JESUS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/>
              <a:t>   为他人指出到耶稣那里的道路</a:t>
            </a:r>
            <a:endParaRPr sz="36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20" name="Google Shape;220;p32"/>
          <p:cNvSpPr txBox="1">
            <a:spLocks noGrp="1"/>
          </p:cNvSpPr>
          <p:nvPr>
            <p:ph type="body" idx="2"/>
          </p:nvPr>
        </p:nvSpPr>
        <p:spPr>
          <a:xfrm>
            <a:off x="5890901" y="6414002"/>
            <a:ext cx="5181600" cy="5604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21" name="Google Shape;22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91862" y="545951"/>
            <a:ext cx="6804768" cy="5592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3"/>
          <p:cNvSpPr txBox="1">
            <a:spLocks noGrp="1"/>
          </p:cNvSpPr>
          <p:nvPr>
            <p:ph type="title"/>
          </p:nvPr>
        </p:nvSpPr>
        <p:spPr>
          <a:xfrm>
            <a:off x="556189" y="644118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27" name="Google Shape;227;p33"/>
          <p:cNvSpPr txBox="1">
            <a:spLocks noGrp="1"/>
          </p:cNvSpPr>
          <p:nvPr>
            <p:ph type="body" idx="1"/>
          </p:nvPr>
        </p:nvSpPr>
        <p:spPr>
          <a:xfrm>
            <a:off x="454677" y="623843"/>
            <a:ext cx="11460989" cy="555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4000" u="sng"/>
              <a:t>SUMMARY 总结 </a:t>
            </a:r>
            <a:endParaRPr sz="4000"/>
          </a:p>
          <a:p>
            <a:pPr marL="228600" lvl="0" indent="-234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4000" b="1"/>
              <a:t>I NEED TO BE REFRESHED.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4000" b="1"/>
              <a:t>   </a:t>
            </a:r>
            <a:r>
              <a:rPr lang="en-US" sz="3000" b="1"/>
              <a:t>我需要灵里快活</a:t>
            </a:r>
            <a:endParaRPr sz="3000"/>
          </a:p>
          <a:p>
            <a:pPr marL="228600" lvl="0" indent="-234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4000" b="1"/>
              <a:t>I NEED TO REFRESH OTHERS.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000" b="1"/>
              <a:t>   我需要帮助他人灵里快活</a:t>
            </a:r>
            <a:endParaRPr sz="3000"/>
          </a:p>
          <a:p>
            <a:pPr marL="228600" lvl="0" indent="-234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4000"/>
              <a:t>THOSE THAT REFRESH OTHERS </a:t>
            </a:r>
            <a:r>
              <a:rPr lang="en-US" sz="4000" b="1"/>
              <a:t>DESERVE RECOGNITION.  </a:t>
            </a:r>
            <a:r>
              <a:rPr lang="en-US" sz="3000" b="1"/>
              <a:t>那些帮助他人灵里快活的人应该被大家知道</a:t>
            </a:r>
            <a:endParaRPr sz="3000"/>
          </a:p>
          <a:p>
            <a:pPr marL="228600" lvl="0" indent="-234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4000"/>
              <a:t>HOW DO WE REFRESH OTHERS?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000"/>
              <a:t>     怎样帮助他人灵里快活？</a:t>
            </a:r>
            <a:endParaRPr sz="3000"/>
          </a:p>
          <a:p>
            <a:pPr marL="228600" lvl="0" indent="-234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4000" b="1"/>
              <a:t>ARRIVE</a:t>
            </a:r>
            <a:r>
              <a:rPr lang="en-US" sz="4000"/>
              <a:t>  出现/到来</a:t>
            </a:r>
            <a:endParaRPr sz="4000"/>
          </a:p>
          <a:p>
            <a:pPr marL="228600" lvl="0" indent="-234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4000" b="1"/>
              <a:t>SUPPLY   供应</a:t>
            </a:r>
            <a:endParaRPr sz="4000" b="1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228" name="Google Shape;228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49399" y="359621"/>
            <a:ext cx="2278687" cy="1779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4"/>
          <p:cNvSpPr txBox="1">
            <a:spLocks noGrp="1"/>
          </p:cNvSpPr>
          <p:nvPr>
            <p:ph type="title"/>
          </p:nvPr>
        </p:nvSpPr>
        <p:spPr>
          <a:xfrm>
            <a:off x="350337" y="365125"/>
            <a:ext cx="11999041" cy="194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1000"/>
              <a:buFont typeface="Calibri"/>
              <a:buNone/>
            </a:pPr>
            <a:r>
              <a:rPr lang="en-US" b="1" u="sng"/>
              <a:t>How did They Refresh Others?</a:t>
            </a:r>
            <a:br>
              <a:rPr lang="en-US"/>
            </a:br>
            <a:r>
              <a:rPr lang="en-US" b="1" u="sng"/>
              <a:t>How do You Refresh Others?</a:t>
            </a:r>
            <a:br>
              <a:rPr lang="en-US" b="1" u="sng"/>
            </a:br>
            <a:r>
              <a:rPr lang="en-US" sz="3777"/>
              <a:t>他们是怎样使人灵里快活的？我们应该怎样使他人灵里快活？</a:t>
            </a:r>
            <a:br>
              <a:rPr lang="en-US" sz="4000"/>
            </a:br>
            <a:br>
              <a:rPr lang="en-US" sz="4000"/>
            </a:br>
            <a:endParaRPr sz="4000"/>
          </a:p>
        </p:txBody>
      </p:sp>
      <p:sp>
        <p:nvSpPr>
          <p:cNvPr id="234" name="Google Shape;234;p34"/>
          <p:cNvSpPr txBox="1">
            <a:spLocks noGrp="1"/>
          </p:cNvSpPr>
          <p:nvPr>
            <p:ph type="body" idx="1"/>
          </p:nvPr>
        </p:nvSpPr>
        <p:spPr>
          <a:xfrm>
            <a:off x="407641" y="1825625"/>
            <a:ext cx="11476668" cy="4806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b="1" i="1"/>
              <a:t>16: 15 You know that the household of Stephanas were the first converts in Achaia, and they have devoted themselves to the service of the Lord’s people. I urge you, brothers and sisters,  16 to submit to such people and to everyone who joins in the work and labors at it. </a:t>
            </a:r>
            <a:endParaRPr/>
          </a:p>
          <a:p>
            <a:pPr marL="228600" lvl="0" indent="-908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40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40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4000" b="1"/>
              <a:t>3A.) They devoted themselves to service of the Lord’s people </a:t>
            </a:r>
            <a:endParaRPr sz="40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4000" b="1"/>
              <a:t>(16:15b) &amp; 他们以服侍圣徒为念</a:t>
            </a:r>
            <a:endParaRPr sz="4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4000" b="1"/>
              <a:t>3B.) They joined in the work &amp; labor (16:16) 他们同工同劳</a:t>
            </a:r>
            <a:endParaRPr sz="4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600"/>
              <a:t>“Joined in the work” is one word.</a:t>
            </a:r>
            <a:endParaRPr sz="3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600"/>
              <a:t>同工同劳 是一个字</a:t>
            </a:r>
            <a:endParaRPr sz="3600"/>
          </a:p>
          <a:p>
            <a:pPr marL="228600" lvl="0" indent="-908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235" name="Google Shape;235;p34"/>
          <p:cNvSpPr/>
          <p:nvPr/>
        </p:nvSpPr>
        <p:spPr>
          <a:xfrm>
            <a:off x="329248" y="2879745"/>
            <a:ext cx="1164913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16:15 弟兄們，你們曉得司提反一家，是亞該亞初結的果子，並且他們專以服事聖徒為念。我勸你們順服這樣的人，並一切同工同勞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的人。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5"/>
          <p:cNvSpPr txBox="1">
            <a:spLocks noGrp="1"/>
          </p:cNvSpPr>
          <p:nvPr>
            <p:ph type="title"/>
          </p:nvPr>
        </p:nvSpPr>
        <p:spPr>
          <a:xfrm>
            <a:off x="135050" y="365125"/>
            <a:ext cx="12057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u="sng"/>
              <a:t>How do You Refresh Others?  </a:t>
            </a:r>
            <a:r>
              <a:rPr lang="en-US" sz="3800" b="1"/>
              <a:t>怎样让他人灵里快活？</a:t>
            </a:r>
            <a:endParaRPr sz="3800"/>
          </a:p>
        </p:txBody>
      </p:sp>
      <p:sp>
        <p:nvSpPr>
          <p:cNvPr id="241" name="Google Shape;241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</a:pPr>
            <a:r>
              <a:rPr lang="en-US" sz="5400" b="1"/>
              <a:t>YOU WORK TOGETHER.</a:t>
            </a:r>
            <a:endParaRPr sz="5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</a:pPr>
            <a:r>
              <a:rPr lang="en-US" sz="5400" b="1"/>
              <a:t>One word – TEAMWORK.</a:t>
            </a:r>
            <a:endParaRPr sz="5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4400" b="1"/>
              <a:t>同工</a:t>
            </a:r>
            <a:endParaRPr sz="4400" b="1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4400" b="1"/>
              <a:t>一心一念 --- 同一梯队</a:t>
            </a:r>
            <a:endParaRPr sz="4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47" name="Google Shape;24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3515" y="908093"/>
            <a:ext cx="9104570" cy="640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4137774" cy="5016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54" name="Google Shape;254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55" name="Google Shape;25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6748" y="56893"/>
            <a:ext cx="10394463" cy="6912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8"/>
          <p:cNvSpPr txBox="1">
            <a:spLocks noGrp="1"/>
          </p:cNvSpPr>
          <p:nvPr>
            <p:ph type="body" idx="1"/>
          </p:nvPr>
        </p:nvSpPr>
        <p:spPr>
          <a:xfrm>
            <a:off x="197066" y="470795"/>
            <a:ext cx="11791028" cy="6387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 u="sng"/>
              <a:t>OVERALL SUMMARY: 总结</a:t>
            </a: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3.) WORKING TOGETHER - CO-LABORING TOGETHER / SERVING / MINISTERING SIDE BY SIDE – IS REFRESHING. 同工 一同做工/服侍/肩并肩传福音-让人灵里快活</a:t>
            </a: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200"/>
              <a:t> </a:t>
            </a:r>
            <a:r>
              <a:rPr lang="en-US" sz="3600"/>
              <a:t>2.) SUPPLYING – FILLING OTHERS UP – IS REFRESHING.给予-满足他人的需要-让人灵里快活</a:t>
            </a: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200"/>
              <a:t> </a:t>
            </a:r>
            <a:r>
              <a:rPr lang="en-US" sz="3600"/>
              <a:t>1.) ARRIVING - JUST SHOWING UP/ BEING THERE / YOUR PRESENCE – IS REFRESHING.到来 –出现 / 来到/你的同在 –让人灵里快活</a:t>
            </a: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200"/>
              <a:t>    </a:t>
            </a:r>
            <a:r>
              <a:rPr lang="en-US" sz="3600"/>
              <a:t>PAUL DECLARES “THIS IS THE MAN OR WOMAN TO BE RECOGNIZED, KNOWN, HONORED, APPRECIATED, EMULATED.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000"/>
              <a:t>保罗说 ”这样的人应该被人认知，知晓，被尊敬，被感激，被人效仿。</a:t>
            </a:r>
            <a:endParaRPr sz="3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600" b="1"/>
              <a:t>LET US SEEK TO BE THIS TYPE OF MAN OR WOMAN</a:t>
            </a:r>
            <a:r>
              <a:rPr lang="en-US" sz="3600"/>
              <a:t>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600"/>
              <a:t>愿我们成为这样的人。 </a:t>
            </a:r>
            <a:endParaRPr sz="3600"/>
          </a:p>
          <a:p>
            <a:pPr marL="228600" lvl="0" indent="-908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>
            <a:spLocks noGrp="1"/>
          </p:cNvSpPr>
          <p:nvPr>
            <p:ph type="body" idx="1"/>
          </p:nvPr>
        </p:nvSpPr>
        <p:spPr>
          <a:xfrm>
            <a:off x="838200" y="469557"/>
            <a:ext cx="10515600" cy="5707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b="1" i="1" u="sng"/>
              <a:t>1 Corinthians 16: 17-18      哥林多前书16:17-18</a:t>
            </a:r>
            <a:endParaRPr b="1" i="1" u="sng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b="1" i="1"/>
              <a:t>17 I was glad when Stephanas, Fortunatus and Achaicus arrived, because they have supplied what was lacking from you. 18 For they refreshed my spirit and yours also. Such men deserve recognition.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endParaRPr sz="6000"/>
          </a:p>
        </p:txBody>
      </p:sp>
      <p:sp>
        <p:nvSpPr>
          <p:cNvPr id="103" name="Google Shape;103;p15"/>
          <p:cNvSpPr/>
          <p:nvPr/>
        </p:nvSpPr>
        <p:spPr>
          <a:xfrm>
            <a:off x="1027628" y="2274610"/>
            <a:ext cx="9787539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 司提反和福徒拿都，並亞該古到這裡來，我很喜歡；因為你們待我有不及之處，他們補上了。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 他們叫我和你們心裡都快活。這樣的人，你們務要敬重。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5"/>
          <p:cNvSpPr/>
          <p:nvPr/>
        </p:nvSpPr>
        <p:spPr>
          <a:xfrm>
            <a:off x="1583530" y="4076776"/>
            <a:ext cx="5910797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THEY REFRESHED (16:18a)</a:t>
            </a:r>
            <a:endParaRPr sz="32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5"/>
          <p:cNvSpPr/>
          <p:nvPr/>
        </p:nvSpPr>
        <p:spPr>
          <a:xfrm>
            <a:off x="1524339" y="4671206"/>
            <a:ext cx="658145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rPr>
              <a:t>他們叫我和你們心裡都快活。</a:t>
            </a:r>
            <a:endParaRPr sz="3200">
              <a:solidFill>
                <a:srgbClr val="33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 b="1"/>
              <a:t>DO YOU REFRESH? 你叫人灵里快活吗？</a:t>
            </a:r>
            <a:endParaRPr sz="4800" b="1"/>
          </a:p>
        </p:txBody>
      </p:sp>
      <p:sp>
        <p:nvSpPr>
          <p:cNvPr id="111" name="Google Shape;1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12" name="Google Shape;11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4725" y="1825625"/>
            <a:ext cx="5105403" cy="3392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1825625"/>
            <a:ext cx="4334135" cy="339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>
            <a:spLocks noGrp="1"/>
          </p:cNvSpPr>
          <p:nvPr>
            <p:ph type="body" idx="1"/>
          </p:nvPr>
        </p:nvSpPr>
        <p:spPr>
          <a:xfrm>
            <a:off x="838200" y="667265"/>
            <a:ext cx="10515600" cy="5509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b="1" i="1"/>
              <a:t>16:18 For they refreshed my spirit and yours also.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/>
              <a:t>16:18 他們叫我和你們心裡</a:t>
            </a:r>
            <a:r>
              <a:rPr lang="en-US" sz="3600" b="1"/>
              <a:t>（灵里）</a:t>
            </a:r>
            <a:r>
              <a:rPr lang="en-US" sz="3600"/>
              <a:t>都快活。</a:t>
            </a:r>
            <a:endParaRPr sz="3600" b="1" i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b="1"/>
              <a:t>SUMMARY:</a:t>
            </a: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en-US" sz="4800" b="1"/>
              <a:t>1.) I NEED TO BE REFRESHED.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en-US" sz="4800" b="1"/>
              <a:t>    我要心（灵）里快活</a:t>
            </a:r>
            <a:endParaRPr sz="4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en-US" sz="4800" b="1"/>
              <a:t>2.) I NEED TO REFRESH OTHERS.</a:t>
            </a:r>
            <a:endParaRPr sz="4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      </a:t>
            </a:r>
            <a:r>
              <a:rPr lang="en-US" sz="4800" b="1"/>
              <a:t>我要让他人心（灵）里快活</a:t>
            </a:r>
            <a:endParaRPr sz="4800" b="1"/>
          </a:p>
        </p:txBody>
      </p:sp>
      <p:pic>
        <p:nvPicPr>
          <p:cNvPr id="119" name="Google Shape;11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49949" y="1873945"/>
            <a:ext cx="3063758" cy="2400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 u="sng"/>
              <a:t>Who were these men?是哪些人？</a:t>
            </a:r>
            <a:endParaRPr sz="5400"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1721708" y="1825625"/>
            <a:ext cx="729048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 b="1" i="1"/>
              <a:t>16:17 I was glad when </a:t>
            </a:r>
            <a:r>
              <a:rPr lang="en-US" sz="4000" b="1" i="1" u="sng"/>
              <a:t>Stephanas, Fortunatus and Achaicus </a:t>
            </a:r>
            <a:r>
              <a:rPr lang="en-US" sz="4000" b="1" i="1"/>
              <a:t>arrived, because they have supplied what was lacking from you. </a:t>
            </a:r>
            <a:endParaRPr sz="4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u="sng"/>
              <a:t>17 司提反和福徒拿都，並亞該古</a:t>
            </a:r>
            <a:r>
              <a:rPr lang="en-US"/>
              <a:t>到這裡來，我很喜歡；因為你們待我有不及之處，他們補上了。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How do You Refresh Others?</a:t>
            </a:r>
            <a:br>
              <a:rPr lang="en-US" b="1"/>
            </a:br>
            <a:r>
              <a:rPr lang="en-US" sz="4000" b="1"/>
              <a:t>怎样让他人灵里快活？</a:t>
            </a:r>
            <a:endParaRPr sz="4000"/>
          </a:p>
        </p:txBody>
      </p:sp>
      <p:sp>
        <p:nvSpPr>
          <p:cNvPr id="131" name="Google Shape;13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sz="4400" b="1"/>
              <a:t>1.) </a:t>
            </a:r>
            <a:r>
              <a:rPr lang="en-US" sz="4400" b="1" u="sng"/>
              <a:t>They arrived </a:t>
            </a:r>
            <a:r>
              <a:rPr lang="en-US" sz="4400" b="1"/>
              <a:t>(16:17a)他们来到</a:t>
            </a:r>
            <a:endParaRPr sz="4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16:17 simply says </a:t>
            </a:r>
            <a:r>
              <a:rPr lang="en-US" b="1" i="1"/>
              <a:t>“I was glad when Stephanas, Fortunatus and Achaicus </a:t>
            </a:r>
            <a:r>
              <a:rPr lang="en-US" b="1" i="1" u="sng"/>
              <a:t>arrived</a:t>
            </a:r>
            <a:r>
              <a:rPr lang="en-US" b="1" i="1"/>
              <a:t>”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 16:17 司提反和福徒拿都，並亞該古</a:t>
            </a:r>
            <a:r>
              <a:rPr lang="en-US" sz="3600"/>
              <a:t>到這裡來</a:t>
            </a:r>
            <a:r>
              <a:rPr lang="en-US"/>
              <a:t>，我很喜歡；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</a:pPr>
            <a:r>
              <a:rPr lang="en-US" sz="4400" b="1"/>
              <a:t>YOU SHOW UP!   到这里</a:t>
            </a:r>
            <a:endParaRPr sz="4400" b="1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</a:pPr>
            <a:r>
              <a:rPr lang="en-US" sz="4400" b="1"/>
              <a:t>YOUR PRESENCE   出现</a:t>
            </a:r>
            <a:endParaRPr/>
          </a:p>
        </p:txBody>
      </p:sp>
      <p:pic>
        <p:nvPicPr>
          <p:cNvPr id="132" name="Google Shape;13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36736" y="310380"/>
            <a:ext cx="2845038" cy="1892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5400" u="sng"/>
              <a:t>YOUR PRESENCE COMMUNICATES TO OTHERS </a:t>
            </a:r>
            <a:r>
              <a:rPr lang="en-US"/>
              <a:t>你的同在对其他人这样说：</a:t>
            </a:r>
            <a:endParaRPr/>
          </a:p>
        </p:txBody>
      </p:sp>
      <p:sp>
        <p:nvSpPr>
          <p:cNvPr id="138" name="Google Shape;138;p20"/>
          <p:cNvSpPr txBox="1">
            <a:spLocks noGrp="1"/>
          </p:cNvSpPr>
          <p:nvPr>
            <p:ph type="body" idx="1"/>
          </p:nvPr>
        </p:nvSpPr>
        <p:spPr>
          <a:xfrm>
            <a:off x="838200" y="2347783"/>
            <a:ext cx="10515600" cy="3829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5400" b="1"/>
              <a:t>A.) You are important to me.</a:t>
            </a:r>
            <a:endParaRPr sz="5400"/>
          </a:p>
          <a:p>
            <a:pPr marL="228600" lvl="0" indent="-31718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5400"/>
              <a:t>“I Value you.”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5400"/>
              <a:t>   </a:t>
            </a:r>
            <a:r>
              <a:rPr lang="en-US" sz="3900"/>
              <a:t>你对我来说很重要，“我看重你”</a:t>
            </a:r>
            <a:endParaRPr sz="3900"/>
          </a:p>
          <a:p>
            <a:pPr marL="228600" lvl="0" indent="-31718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5400" b="1"/>
              <a:t>Do not underestimate the “Power of Presence”</a:t>
            </a:r>
            <a:endParaRPr/>
          </a:p>
          <a:p>
            <a:pPr marL="228600" lvl="0" indent="-22907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900" b="1"/>
              <a:t>不要低估了 “你的同在”的威力。</a:t>
            </a:r>
            <a:endParaRPr sz="390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>
            <a:spLocks noGrp="1"/>
          </p:cNvSpPr>
          <p:nvPr>
            <p:ph type="body" idx="1"/>
          </p:nvPr>
        </p:nvSpPr>
        <p:spPr>
          <a:xfrm>
            <a:off x="394130" y="840259"/>
            <a:ext cx="9272982" cy="5336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5844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4400" b="1"/>
              <a:t>YOUR PRESENCE – YOUR LIFE – IS </a:t>
            </a:r>
            <a:r>
              <a:rPr lang="en-US" sz="4400" b="1" u="sng"/>
              <a:t>A GIFT </a:t>
            </a:r>
            <a:r>
              <a:rPr lang="en-US" sz="4400" b="1"/>
              <a:t>GIVEN BY GOD TO YOU TO GIVE TO OTHERS.</a:t>
            </a:r>
            <a:endParaRPr/>
          </a:p>
          <a:p>
            <a:pPr marL="228600" lvl="0" indent="-22907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900" b="1"/>
              <a:t>你的同在 - 你的生命 – 是神给你的礼物，用来给予他人的</a:t>
            </a:r>
            <a:endParaRPr sz="3900" b="1"/>
          </a:p>
          <a:p>
            <a:pPr marL="228600" lvl="0" indent="-25844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4400" u="sng"/>
              <a:t>SHELFISHNESS</a:t>
            </a:r>
            <a:r>
              <a:rPr lang="en-US" sz="4400"/>
              <a:t> IS THE DUCK TAPE THAT NEVER ALLOWS THE SELF – THE GIFT OF YOUR PRESENCE – TO BE UNWRAPPED FOR OTHERS.</a:t>
            </a:r>
            <a:endParaRPr/>
          </a:p>
          <a:p>
            <a:pPr marL="228600" lvl="0" indent="-22907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900"/>
              <a:t>自私就是那缠在礼物外面的胶布 —你的同在的礼物，不愿为他人打开</a:t>
            </a:r>
            <a:endParaRPr sz="390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144" name="Google Shape;14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8861" y="568409"/>
            <a:ext cx="2663139" cy="2663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923</Words>
  <Application>Microsoft Macintosh PowerPoint</Application>
  <PresentationFormat>Widescreen</PresentationFormat>
  <Paragraphs>127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How Do I  Refresh Others?</vt:lpstr>
      <vt:lpstr>神奇的唇膏新品能助你减肥…</vt:lpstr>
      <vt:lpstr>PowerPoint Presentation</vt:lpstr>
      <vt:lpstr>DO YOU REFRESH? 你叫人灵里快活吗？</vt:lpstr>
      <vt:lpstr>PowerPoint Presentation</vt:lpstr>
      <vt:lpstr>Who were these men?是哪些人？</vt:lpstr>
      <vt:lpstr>How do You Refresh Others? 怎样让他人灵里快活？</vt:lpstr>
      <vt:lpstr>YOUR PRESENCE COMMUNICATES TO OTHERS 你的同在对其他人这样说：</vt:lpstr>
      <vt:lpstr>PowerPoint Presentation</vt:lpstr>
      <vt:lpstr>PowerPoint Presentation</vt:lpstr>
      <vt:lpstr>YOUR PRESENCE COMMUNICATES TO OTHERS你的同在对其他人这样说：</vt:lpstr>
      <vt:lpstr>YOUR PRESENCE COMMUNICATES TO OTHERS你的同在对其他人这样说：</vt:lpstr>
      <vt:lpstr>上帝想要你灵里快活 上帝想让你帮助他人灵里快活 你怎么做到呢？ 来到——出现—— 你的同在</vt:lpstr>
      <vt:lpstr>How did They Refresh Others? How do You Refresh Others? 他们是怎样使人灵里快活的？我们应该怎样使他人灵里快活？ </vt:lpstr>
      <vt:lpstr>PowerPoint Presentation</vt:lpstr>
      <vt:lpstr>PowerPoint Presentation</vt:lpstr>
      <vt:lpstr>TRUTH ABOUT ME</vt:lpstr>
      <vt:lpstr>TRUTH ABOUT PEOPLE AND SUPPLY: 有关人和供给的事实：</vt:lpstr>
      <vt:lpstr>TRUTH ABOUT PEOPLE AND SUPPLY:有关人和供给的事实：</vt:lpstr>
      <vt:lpstr>PowerPoint Presentation</vt:lpstr>
      <vt:lpstr>PowerPoint Presentation</vt:lpstr>
      <vt:lpstr>How did They Refresh Others? How do You Refresh Others? 他们是怎样使人灵里快活的？我们应该怎样使他人灵里快活？  </vt:lpstr>
      <vt:lpstr>How do You Refresh Others?  怎样让他人灵里快活？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 I  Refresh Others?</dc:title>
  <cp:lastModifiedBy>Fan, Shenghua</cp:lastModifiedBy>
  <cp:revision>1</cp:revision>
  <dcterms:modified xsi:type="dcterms:W3CDTF">2023-06-03T18:06:36Z</dcterms:modified>
</cp:coreProperties>
</file>